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81C"/>
    <a:srgbClr val="1C376C"/>
    <a:srgbClr val="DEE6F6"/>
    <a:srgbClr val="7698DC"/>
    <a:srgbClr val="B5B2C2"/>
    <a:srgbClr val="DADFF7"/>
    <a:srgbClr val="4F6CB5"/>
    <a:srgbClr val="3869CC"/>
    <a:srgbClr val="2B54A7"/>
    <a:srgbClr val="305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8"/>
    <p:restoredTop sz="94665"/>
  </p:normalViewPr>
  <p:slideViewPr>
    <p:cSldViewPr snapToGrid="0">
      <p:cViewPr>
        <p:scale>
          <a:sx n="95" d="100"/>
          <a:sy n="95" d="100"/>
        </p:scale>
        <p:origin x="35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EF68A-C77F-4F12-BD72-DE113235F7B8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F8B1B-6FB3-4FAA-BEA9-0E9B51EFA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5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Fellow project areas: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 and school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Chronic disease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Communicable disease</a:t>
            </a:r>
            <a:r>
              <a:rPr lang="en-US"/>
              <a:t> </a:t>
            </a:r>
            <a:endParaRPr lang="en-US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health assessments/community health improvement plans (CHA/CHIP)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COVID-19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Environmental health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equity 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literacy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Housing security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Maternal, infant, and family health 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Mental health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Nutrition and food security 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Oral health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health infrastructure development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STIs/HIV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Substance use</a:t>
            </a:r>
            <a:r>
              <a:rPr lang="en-US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Violence and injury prevention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/>
              <a:t>Recommended focus areas: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Community Outreach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Communications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Grants &amp; Funding Opportunities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Data and Reporting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Emergency Preparedness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Communications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Conferences and/or Publications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F8B1B-6FB3-4FAA-BEA9-0E9B51EFA0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6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A2DD4-5F78-078F-4DB8-EF9D10228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30FBB-13C8-96D4-0A26-AB66352488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A5026A-6B5F-AD1C-D2A0-9E386A5DF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FEA1F-83F3-3DFD-FF4A-72C122345C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F8B1B-6FB3-4FAA-BEA9-0E9B51EFA0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9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ABD9-5B30-8C8E-D1FA-1BAE4A26D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FAFF8-0C44-5958-CFFE-364D0252C0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C5F60-495C-CA40-59B4-710ECCD1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3327D-A164-5D5D-170A-F7B0D522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9A5F8-35F8-5C95-2CB9-24FFC5683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5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DCB3-4C4B-DA75-DE26-2E5818AF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A0D23-6A03-A313-9274-375D1566C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E3A66-701C-2A71-8500-9BECAE7F4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B0870-90B2-ABC3-2618-4E7D3F92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30C97-0629-C79C-9657-1C9D04F2A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6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9DF2C-B8C8-B08E-0AD0-0FDFD4A76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286AF-0419-3DB0-514B-B548EF4D7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B99A0-2AC6-8B20-ECAC-7D53D9774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29ACD-9982-64DF-4920-7128F2DBF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4916C-AA0D-287D-0BE2-1128783A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2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9F93-486A-9E02-4B3E-F6F91D74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1594F-86F1-ED77-DDCC-A7011DBDE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336EC-961E-F297-D115-58AC2331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34FC4-7367-E559-5FF9-E47300DC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988FF-3212-20CA-0105-B9FA3C2C0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3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5893-CC7A-224F-AECE-33DE6038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5E1F3-467F-CE4F-7CB2-2EA64B682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C32B2-85E1-F1C6-6704-728B26FE8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7CE99-709E-6785-5FA5-B090152D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8F12-A770-6CFD-88AD-9CFEFF59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8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2971A-0044-1107-DAF2-5B0A53FEE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9AEF8-23A2-D2A0-334B-D1DE2D680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E394F-B369-DED8-CA93-2149C6E3C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6389F-3D6C-24CA-0BD5-D11873FAE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7A80F-729F-9114-65C0-411A2E89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A241D-AA19-F340-E28E-EBDA3FDF7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8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2FC7-B4A3-3CCD-9B3D-E91C4C5CF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1B450-FE63-8B6A-C6BE-3430B6198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B2CAF-5975-7C8D-298E-319C79155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86BE3-33F2-EE45-0D62-131100EF7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F0F89-053C-4325-1A70-D6269E4AF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E77B9F-DAF2-9978-644C-BBFF232A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C31BF-FAA6-95D5-180D-2D200111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F12CEE-D0CC-F686-1113-082C274C9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4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DFC5A-F879-6926-9540-183A49F78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763441-867F-13C8-486B-33E51C40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E5E659-5E4F-CCD2-E6DA-E72F9E0C4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692219-4BF8-B275-CE2A-99AFC8B9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4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176C9F-65B5-D57F-A341-475370C0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73D065-A586-EB3A-417E-16E2701B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38E36-C4A7-8E58-FDE6-E6D3A75A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7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6DFA5-4692-2328-4B0F-2CC7833C0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027F8-99FF-4E22-312F-CF31409C6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6B651-5F78-8CA1-F1EE-463493740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0C0A8-320D-1F65-576D-B24B7D84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775AE-7A67-D6F4-A1C3-C7526937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DD5FD-0108-72FE-1C53-CCE86A3C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04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B95F-BC66-2C42-9B07-DFE5A0E2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7BB1AB-6DBD-6182-568E-BC6FE07A1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557BA-1D6C-0CD3-9CD2-5CB66E3C3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8BC33-1093-80D5-A854-FE3D4021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D688C-9B5F-9482-FF58-0577969D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FCAFA-9A5B-3D04-2354-862A016C5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0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0657C1-3017-2FB4-A13F-B3091844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84B99-A8D7-8CA1-262F-75CF34607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1762A-6432-37BE-7120-021722C5D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11DAC-20D6-4369-B890-0882FA38B3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85D39-59A7-976C-9192-9DC6309DA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3E29A-7A0B-31E0-38A5-C8F856B45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4ED86-0CE8-40CB-95A8-E96AE23EE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6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B2996-280D-3A3A-09BF-A7909146A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"/>
            <a:ext cx="12192000" cy="727074"/>
          </a:xfrm>
          <a:solidFill>
            <a:srgbClr val="1C376C"/>
          </a:solidFill>
        </p:spPr>
        <p:txBody>
          <a:bodyPr bIns="91440">
            <a:normAutofit/>
          </a:bodyPr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Organization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B4AD135-3883-ECB1-3A84-71F86CD1BB8E}"/>
              </a:ext>
            </a:extLst>
          </p:cNvPr>
          <p:cNvSpPr txBox="1">
            <a:spLocks/>
          </p:cNvSpPr>
          <p:nvPr/>
        </p:nvSpPr>
        <p:spPr>
          <a:xfrm>
            <a:off x="9647760" y="80462"/>
            <a:ext cx="1419860" cy="493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</a:t>
            </a:r>
            <a:b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248B6F1-DFBF-3152-69E8-6A1D6E5468D2}"/>
              </a:ext>
            </a:extLst>
          </p:cNvPr>
          <p:cNvSpPr txBox="1">
            <a:spLocks/>
          </p:cNvSpPr>
          <p:nvPr/>
        </p:nvSpPr>
        <p:spPr>
          <a:xfrm>
            <a:off x="396239" y="2361407"/>
            <a:ext cx="5572761" cy="2017553"/>
          </a:xfrm>
          <a:prstGeom prst="roundRect">
            <a:avLst/>
          </a:prstGeom>
          <a:solidFill>
            <a:srgbClr val="DADFF7"/>
          </a:solidFill>
        </p:spPr>
        <p:txBody>
          <a:bodyPr vert="horz" lIns="182880" tIns="9144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2FC9DF8-E380-C835-472D-E56188D73D32}"/>
              </a:ext>
            </a:extLst>
          </p:cNvPr>
          <p:cNvSpPr txBox="1">
            <a:spLocks/>
          </p:cNvSpPr>
          <p:nvPr/>
        </p:nvSpPr>
        <p:spPr>
          <a:xfrm>
            <a:off x="6222999" y="2361406"/>
            <a:ext cx="5572762" cy="2017554"/>
          </a:xfrm>
          <a:prstGeom prst="roundRect">
            <a:avLst/>
          </a:prstGeom>
          <a:solidFill>
            <a:srgbClr val="7698DC"/>
          </a:solidFill>
        </p:spPr>
        <p:txBody>
          <a:bodyPr vert="horz" lIns="182880" tIns="9144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3BC1C85-5FE5-00C7-E5A4-A65479B3A692}"/>
              </a:ext>
            </a:extLst>
          </p:cNvPr>
          <p:cNvSpPr txBox="1">
            <a:spLocks/>
          </p:cNvSpPr>
          <p:nvPr/>
        </p:nvSpPr>
        <p:spPr>
          <a:xfrm>
            <a:off x="396238" y="4547158"/>
            <a:ext cx="5572762" cy="2017554"/>
          </a:xfrm>
          <a:prstGeom prst="roundRect">
            <a:avLst/>
          </a:prstGeom>
          <a:solidFill>
            <a:srgbClr val="4F6CB5"/>
          </a:solidFill>
        </p:spPr>
        <p:txBody>
          <a:bodyPr vert="horz" lIns="182880" tIns="9144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DF04ACF-9F57-4134-0F7B-332223A48AF9}"/>
              </a:ext>
            </a:extLst>
          </p:cNvPr>
          <p:cNvSpPr txBox="1">
            <a:spLocks/>
          </p:cNvSpPr>
          <p:nvPr/>
        </p:nvSpPr>
        <p:spPr>
          <a:xfrm>
            <a:off x="6223000" y="4547158"/>
            <a:ext cx="5572762" cy="2017554"/>
          </a:xfrm>
          <a:prstGeom prst="roundRect">
            <a:avLst/>
          </a:prstGeom>
          <a:solidFill>
            <a:srgbClr val="B5B2C2"/>
          </a:solidFill>
        </p:spPr>
        <p:txBody>
          <a:bodyPr vert="horz" lIns="182880" tIns="9144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6C216C-C73A-D92A-6709-AFBC3CBCB37D}"/>
              </a:ext>
            </a:extLst>
          </p:cNvPr>
          <p:cNvSpPr txBox="1"/>
          <p:nvPr/>
        </p:nvSpPr>
        <p:spPr>
          <a:xfrm>
            <a:off x="564187" y="937494"/>
            <a:ext cx="1133793" cy="1304806"/>
          </a:xfrm>
          <a:prstGeom prst="roundRect">
            <a:avLst/>
          </a:prstGeom>
          <a:solidFill>
            <a:srgbClr val="F6A81C"/>
          </a:solidFill>
        </p:spPr>
        <p:txBody>
          <a:bodyPr wrap="square">
            <a:spAutoFit/>
          </a:bodyPr>
          <a:lstStyle/>
          <a:p>
            <a:pPr algn="l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County Fast Facts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2E65E6-67D9-64F6-8612-3B37A32EA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1939" y="1144484"/>
            <a:ext cx="4184020" cy="890826"/>
          </a:xfrm>
          <a:prstGeom prst="roundRect">
            <a:avLst/>
          </a:prstGeom>
          <a:solidFill>
            <a:srgbClr val="FDEBCB"/>
          </a:solidFill>
          <a:ln w="28575">
            <a:solidFill>
              <a:srgbClr val="F6A81C"/>
            </a:solidFill>
          </a:ln>
        </p:spPr>
        <p:txBody>
          <a:bodyPr lIns="182880" tIns="91440" rIns="182880" bIns="91440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Population density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Fun fact of your choosing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729695-E65F-9CE0-65CE-139EA8104D3D}"/>
              </a:ext>
            </a:extLst>
          </p:cNvPr>
          <p:cNvSpPr txBox="1"/>
          <p:nvPr/>
        </p:nvSpPr>
        <p:spPr>
          <a:xfrm>
            <a:off x="6416042" y="937494"/>
            <a:ext cx="1133793" cy="1304806"/>
          </a:xfrm>
          <a:prstGeom prst="roundRect">
            <a:avLst/>
          </a:prstGeom>
          <a:solidFill>
            <a:srgbClr val="F6A81C"/>
          </a:solidFill>
          <a:ln>
            <a:solidFill>
              <a:srgbClr val="F6A81C"/>
            </a:solidFill>
          </a:ln>
        </p:spPr>
        <p:txBody>
          <a:bodyPr wrap="square" lIns="91440" tIns="45720">
            <a:sp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About Our Fellows</a:t>
            </a:r>
          </a:p>
          <a:p>
            <a:pPr algn="l"/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2CB969B-F561-2BB6-573D-81EE6C950583}"/>
              </a:ext>
            </a:extLst>
          </p:cNvPr>
          <p:cNvSpPr txBox="1">
            <a:spLocks/>
          </p:cNvSpPr>
          <p:nvPr/>
        </p:nvSpPr>
        <p:spPr>
          <a:xfrm>
            <a:off x="7443794" y="1144484"/>
            <a:ext cx="4184019" cy="890826"/>
          </a:xfrm>
          <a:prstGeom prst="roundRect">
            <a:avLst/>
          </a:prstGeom>
          <a:solidFill>
            <a:srgbClr val="FDEBCB"/>
          </a:solidFill>
          <a:ln w="28575">
            <a:solidFill>
              <a:srgbClr val="F6A81C"/>
            </a:solidFill>
          </a:ln>
        </p:spPr>
        <p:txBody>
          <a:bodyPr vert="horz" lIns="182880" tIns="9144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Number of Fellows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List of Fellow project areas (see notes)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A8018B-FEC8-3C23-B314-6E20C5EC7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4" y="26755"/>
            <a:ext cx="1053170" cy="105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7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F291C-387D-E394-F313-AB54304D8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E0F0F-74A6-FD5E-65DB-CC95789CD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"/>
            <a:ext cx="12192000" cy="727074"/>
          </a:xfrm>
          <a:solidFill>
            <a:srgbClr val="1C376C"/>
          </a:solidFill>
        </p:spPr>
        <p:txBody>
          <a:bodyPr bIns="91440">
            <a:normAutofit/>
          </a:bodyPr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Organization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1B8C25C-55FA-64F0-5642-85D51FA1C68D}"/>
              </a:ext>
            </a:extLst>
          </p:cNvPr>
          <p:cNvSpPr txBox="1">
            <a:spLocks/>
          </p:cNvSpPr>
          <p:nvPr/>
        </p:nvSpPr>
        <p:spPr>
          <a:xfrm>
            <a:off x="396238" y="983215"/>
            <a:ext cx="5572761" cy="2575641"/>
          </a:xfrm>
          <a:prstGeom prst="roundRect">
            <a:avLst/>
          </a:prstGeom>
          <a:solidFill>
            <a:srgbClr val="4F6CB5"/>
          </a:solidFill>
        </p:spPr>
        <p:txBody>
          <a:bodyPr vert="horz" lIns="182880" tIns="18288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C8B2629-ECDF-D203-EE5A-985DA53FA45E}"/>
              </a:ext>
            </a:extLst>
          </p:cNvPr>
          <p:cNvSpPr txBox="1">
            <a:spLocks/>
          </p:cNvSpPr>
          <p:nvPr/>
        </p:nvSpPr>
        <p:spPr>
          <a:xfrm>
            <a:off x="396238" y="3814998"/>
            <a:ext cx="5572761" cy="2575641"/>
          </a:xfrm>
          <a:prstGeom prst="roundRect">
            <a:avLst/>
          </a:prstGeom>
          <a:solidFill>
            <a:srgbClr val="7698DC"/>
          </a:solidFill>
        </p:spPr>
        <p:txBody>
          <a:bodyPr vert="horz" lIns="182880" tIns="18288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218C582-3174-DFEF-2A68-CD71281CB7A2}"/>
              </a:ext>
            </a:extLst>
          </p:cNvPr>
          <p:cNvSpPr txBox="1">
            <a:spLocks/>
          </p:cNvSpPr>
          <p:nvPr/>
        </p:nvSpPr>
        <p:spPr>
          <a:xfrm>
            <a:off x="6329044" y="983214"/>
            <a:ext cx="5572761" cy="2575641"/>
          </a:xfrm>
          <a:prstGeom prst="roundRect">
            <a:avLst/>
          </a:prstGeom>
          <a:solidFill>
            <a:srgbClr val="B5B2C2"/>
          </a:solidFill>
        </p:spPr>
        <p:txBody>
          <a:bodyPr vert="horz" lIns="182880" tIns="18288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9E03533-5B9E-090E-27D4-1C03227BF43C}"/>
              </a:ext>
            </a:extLst>
          </p:cNvPr>
          <p:cNvSpPr txBox="1">
            <a:spLocks/>
          </p:cNvSpPr>
          <p:nvPr/>
        </p:nvSpPr>
        <p:spPr>
          <a:xfrm>
            <a:off x="6329045" y="3814998"/>
            <a:ext cx="5572761" cy="2575641"/>
          </a:xfrm>
          <a:prstGeom prst="roundRect">
            <a:avLst/>
          </a:prstGeom>
          <a:solidFill>
            <a:srgbClr val="DADFF7"/>
          </a:solidFill>
        </p:spPr>
        <p:txBody>
          <a:bodyPr vert="horz" lIns="182880" tIns="182880" rIns="182880" bIns="9144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Area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List examples here.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Please quantify number of events, individuals served, communications developed,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Be specific about community impact.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2" descr="Health Shield outline icon">
            <a:extLst>
              <a:ext uri="{FF2B5EF4-FFF2-40B4-BE49-F238E27FC236}">
                <a16:creationId xmlns:a16="http://schemas.microsoft.com/office/drawing/2014/main" id="{E4BD07CC-BC96-9EED-41DC-80E9ECF38D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94709" y="3558855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4847517-34F4-F06B-924D-2AC257977D86}"/>
              </a:ext>
            </a:extLst>
          </p:cNvPr>
          <p:cNvSpPr txBox="1">
            <a:spLocks/>
          </p:cNvSpPr>
          <p:nvPr/>
        </p:nvSpPr>
        <p:spPr>
          <a:xfrm>
            <a:off x="9647760" y="80462"/>
            <a:ext cx="1419860" cy="493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</a:t>
            </a:r>
            <a:b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B701A2-65A3-A8AD-1251-66CCCC2D82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4" y="26755"/>
            <a:ext cx="1053170" cy="105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25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716C5F75CD7840A63C48939ADBED0C" ma:contentTypeVersion="17" ma:contentTypeDescription="Create a new document." ma:contentTypeScope="" ma:versionID="03e03b3e920dd962581136f4d2df5655">
  <xsd:schema xmlns:xsd="http://www.w3.org/2001/XMLSchema" xmlns:xs="http://www.w3.org/2001/XMLSchema" xmlns:p="http://schemas.microsoft.com/office/2006/metadata/properties" xmlns:ns2="c8535bdf-28b2-4401-8119-3c2ff6f339de" xmlns:ns3="04f7aeb9-8667-48ce-8ff9-3d7086cf3724" targetNamespace="http://schemas.microsoft.com/office/2006/metadata/properties" ma:root="true" ma:fieldsID="8e7696d38b057fb523e4c53f905e9243" ns2:_="" ns3:_="">
    <xsd:import namespace="c8535bdf-28b2-4401-8119-3c2ff6f339de"/>
    <xsd:import namespace="04f7aeb9-8667-48ce-8ff9-3d7086cf37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35bdf-28b2-4401-8119-3c2ff6f33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39e25b7-0a97-41c9-a156-d5f3062356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7aeb9-8667-48ce-8ff9-3d7086cf372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d25e258-be93-4497-86e7-a88d5528a8b9}" ma:internalName="TaxCatchAll" ma:showField="CatchAllData" ma:web="04f7aeb9-8667-48ce-8ff9-3d7086cf37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535bdf-28b2-4401-8119-3c2ff6f339de">
      <Terms xmlns="http://schemas.microsoft.com/office/infopath/2007/PartnerControls"/>
    </lcf76f155ced4ddcb4097134ff3c332f>
    <TaxCatchAll xmlns="04f7aeb9-8667-48ce-8ff9-3d7086cf372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43E7E7-4F2C-4F9C-8CD2-B553FE8811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35bdf-28b2-4401-8119-3c2ff6f339de"/>
    <ds:schemaRef ds:uri="04f7aeb9-8667-48ce-8ff9-3d7086cf37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37F692-75F5-4062-9959-EF77BA7D7EC2}">
  <ds:schemaRefs>
    <ds:schemaRef ds:uri="04f7aeb9-8667-48ce-8ff9-3d7086cf3724"/>
    <ds:schemaRef ds:uri="c8535bdf-28b2-4401-8119-3c2ff6f339d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864CF40-53F9-426B-9DE9-6F95C0D389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6cb8ea-7900-4d10-8ceb-80e8c1c81ee7}" enabled="0" method="" siteId="{f46cb8ea-7900-4d10-8ceb-80e8c1c81ee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334</Words>
  <Application>Microsoft Macintosh PowerPoint</Application>
  <PresentationFormat>Widescreen</PresentationFormat>
  <Paragraphs>72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    Host Organization</vt:lpstr>
      <vt:lpstr>    Host Organization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Hannan, Devon (HEALTH)</dc:creator>
  <cp:lastModifiedBy>Albert, Ellen (HEALTH)</cp:lastModifiedBy>
  <cp:revision>11</cp:revision>
  <dcterms:created xsi:type="dcterms:W3CDTF">2025-12-16T17:13:12Z</dcterms:created>
  <dcterms:modified xsi:type="dcterms:W3CDTF">2026-02-05T20:48:58Z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0x010100AB716C5F75CD7840A63C48939ADBED0C</vt:lpwstr>
  </property>
  <property fmtid="{D5CDD505-2E9C-101B-9397-08002B2CF9AE}" pid="3" name="MediaServiceImageTags">
    <vt:lpwstr/>
  </property>
</Properties>
</file>